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674D6-62A7-4A5C-B1DF-A398770A2CBA}" v="63" dt="2020-03-11T05:10:36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58" y="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y Wayne" userId="42ba384907618d33" providerId="LiveId" clId="{734674D6-62A7-4A5C-B1DF-A398770A2CBA}"/>
    <pc:docChg chg="custSel modSld">
      <pc:chgData name="Lily Wayne" userId="42ba384907618d33" providerId="LiveId" clId="{734674D6-62A7-4A5C-B1DF-A398770A2CBA}" dt="2020-03-11T05:10:36.216" v="105" actId="14100"/>
      <pc:docMkLst>
        <pc:docMk/>
      </pc:docMkLst>
      <pc:sldChg chg="addSp modSp">
        <pc:chgData name="Lily Wayne" userId="42ba384907618d33" providerId="LiveId" clId="{734674D6-62A7-4A5C-B1DF-A398770A2CBA}" dt="2020-03-11T04:59:06.141" v="11" actId="1076"/>
        <pc:sldMkLst>
          <pc:docMk/>
          <pc:sldMk cId="2228789009" sldId="258"/>
        </pc:sldMkLst>
        <pc:spChg chg="mod">
          <ac:chgData name="Lily Wayne" userId="42ba384907618d33" providerId="LiveId" clId="{734674D6-62A7-4A5C-B1DF-A398770A2CBA}" dt="2020-03-11T04:59:06.141" v="11" actId="1076"/>
          <ac:spMkLst>
            <pc:docMk/>
            <pc:sldMk cId="2228789009" sldId="258"/>
            <ac:spMk id="2" creationId="{6794B0A6-18D6-4EE4-921F-1B877FB2BE1B}"/>
          </ac:spMkLst>
        </pc:spChg>
        <pc:spChg chg="mod">
          <ac:chgData name="Lily Wayne" userId="42ba384907618d33" providerId="LiveId" clId="{734674D6-62A7-4A5C-B1DF-A398770A2CBA}" dt="2020-03-11T04:58:41.078" v="8" actId="1076"/>
          <ac:spMkLst>
            <pc:docMk/>
            <pc:sldMk cId="2228789009" sldId="258"/>
            <ac:spMk id="3" creationId="{127EE432-1AF7-4EB0-84E2-3C979293A50F}"/>
          </ac:spMkLst>
        </pc:spChg>
        <pc:picChg chg="add mod">
          <ac:chgData name="Lily Wayne" userId="42ba384907618d33" providerId="LiveId" clId="{734674D6-62A7-4A5C-B1DF-A398770A2CBA}" dt="2020-03-11T04:58:43.336" v="9" actId="1076"/>
          <ac:picMkLst>
            <pc:docMk/>
            <pc:sldMk cId="2228789009" sldId="258"/>
            <ac:picMk id="8194" creationId="{7F8F95F4-71BB-45B1-AE95-0B16462E7187}"/>
          </ac:picMkLst>
        </pc:picChg>
      </pc:sldChg>
      <pc:sldChg chg="addSp modSp">
        <pc:chgData name="Lily Wayne" userId="42ba384907618d33" providerId="LiveId" clId="{734674D6-62A7-4A5C-B1DF-A398770A2CBA}" dt="2020-03-11T05:01:53.539" v="20" actId="1076"/>
        <pc:sldMkLst>
          <pc:docMk/>
          <pc:sldMk cId="2524417392" sldId="259"/>
        </pc:sldMkLst>
        <pc:spChg chg="mod">
          <ac:chgData name="Lily Wayne" userId="42ba384907618d33" providerId="LiveId" clId="{734674D6-62A7-4A5C-B1DF-A398770A2CBA}" dt="2020-03-11T05:01:46.685" v="18" actId="1076"/>
          <ac:spMkLst>
            <pc:docMk/>
            <pc:sldMk cId="2524417392" sldId="259"/>
            <ac:spMk id="2" creationId="{6794B0A6-18D6-4EE4-921F-1B877FB2BE1B}"/>
          </ac:spMkLst>
        </pc:spChg>
        <pc:spChg chg="mod">
          <ac:chgData name="Lily Wayne" userId="42ba384907618d33" providerId="LiveId" clId="{734674D6-62A7-4A5C-B1DF-A398770A2CBA}" dt="2020-03-11T05:01:42.904" v="17" actId="1076"/>
          <ac:spMkLst>
            <pc:docMk/>
            <pc:sldMk cId="2524417392" sldId="259"/>
            <ac:spMk id="3" creationId="{127EE432-1AF7-4EB0-84E2-3C979293A50F}"/>
          </ac:spMkLst>
        </pc:spChg>
        <pc:picChg chg="add mod">
          <ac:chgData name="Lily Wayne" userId="42ba384907618d33" providerId="LiveId" clId="{734674D6-62A7-4A5C-B1DF-A398770A2CBA}" dt="2020-03-11T05:01:53.539" v="20" actId="1076"/>
          <ac:picMkLst>
            <pc:docMk/>
            <pc:sldMk cId="2524417392" sldId="259"/>
            <ac:picMk id="7170" creationId="{0C088538-137A-41D3-B267-51783DE7FD93}"/>
          </ac:picMkLst>
        </pc:picChg>
      </pc:sldChg>
      <pc:sldChg chg="addSp delSp modSp">
        <pc:chgData name="Lily Wayne" userId="42ba384907618d33" providerId="LiveId" clId="{734674D6-62A7-4A5C-B1DF-A398770A2CBA}" dt="2020-03-11T05:05:30.123" v="57" actId="1076"/>
        <pc:sldMkLst>
          <pc:docMk/>
          <pc:sldMk cId="863651717" sldId="260"/>
        </pc:sldMkLst>
        <pc:spChg chg="mod">
          <ac:chgData name="Lily Wayne" userId="42ba384907618d33" providerId="LiveId" clId="{734674D6-62A7-4A5C-B1DF-A398770A2CBA}" dt="2020-03-11T05:02:55.705" v="24" actId="14100"/>
          <ac:spMkLst>
            <pc:docMk/>
            <pc:sldMk cId="863651717" sldId="260"/>
            <ac:spMk id="3" creationId="{1E325B8D-B288-4F59-AEBB-7EF793A3A59F}"/>
          </ac:spMkLst>
        </pc:spChg>
        <pc:picChg chg="add del mod">
          <ac:chgData name="Lily Wayne" userId="42ba384907618d33" providerId="LiveId" clId="{734674D6-62A7-4A5C-B1DF-A398770A2CBA}" dt="2020-03-11T05:05:30.123" v="57" actId="1076"/>
          <ac:picMkLst>
            <pc:docMk/>
            <pc:sldMk cId="863651717" sldId="260"/>
            <ac:picMk id="6" creationId="{97E55F7F-EF79-4FD2-A2ED-F70A5F615EBD}"/>
          </ac:picMkLst>
        </pc:picChg>
        <pc:picChg chg="add del mod">
          <ac:chgData name="Lily Wayne" userId="42ba384907618d33" providerId="LiveId" clId="{734674D6-62A7-4A5C-B1DF-A398770A2CBA}" dt="2020-03-11T05:04:11.476" v="41"/>
          <ac:picMkLst>
            <pc:docMk/>
            <pc:sldMk cId="863651717" sldId="260"/>
            <ac:picMk id="6146" creationId="{25BA3DF1-573C-4238-A7AE-8DCA523CEDB7}"/>
          </ac:picMkLst>
        </pc:picChg>
        <pc:picChg chg="add del mod">
          <ac:chgData name="Lily Wayne" userId="42ba384907618d33" providerId="LiveId" clId="{734674D6-62A7-4A5C-B1DF-A398770A2CBA}" dt="2020-03-11T05:04:35.765" v="48" actId="478"/>
          <ac:picMkLst>
            <pc:docMk/>
            <pc:sldMk cId="863651717" sldId="260"/>
            <ac:picMk id="6148" creationId="{9F530007-759E-44A6-9B34-95CBE6442380}"/>
          </ac:picMkLst>
        </pc:picChg>
        <pc:picChg chg="add mod">
          <ac:chgData name="Lily Wayne" userId="42ba384907618d33" providerId="LiveId" clId="{734674D6-62A7-4A5C-B1DF-A398770A2CBA}" dt="2020-03-11T05:05:22.856" v="54" actId="1076"/>
          <ac:picMkLst>
            <pc:docMk/>
            <pc:sldMk cId="863651717" sldId="260"/>
            <ac:picMk id="6150" creationId="{704CD801-C9D1-4A0D-BA72-8FFD15DA6DA7}"/>
          </ac:picMkLst>
        </pc:picChg>
      </pc:sldChg>
      <pc:sldChg chg="addSp delSp modSp">
        <pc:chgData name="Lily Wayne" userId="42ba384907618d33" providerId="LiveId" clId="{734674D6-62A7-4A5C-B1DF-A398770A2CBA}" dt="2020-03-11T05:02:48.533" v="23"/>
        <pc:sldMkLst>
          <pc:docMk/>
          <pc:sldMk cId="3113367625" sldId="261"/>
        </pc:sldMkLst>
        <pc:picChg chg="add del mod">
          <ac:chgData name="Lily Wayne" userId="42ba384907618d33" providerId="LiveId" clId="{734674D6-62A7-4A5C-B1DF-A398770A2CBA}" dt="2020-03-11T05:02:48.533" v="23"/>
          <ac:picMkLst>
            <pc:docMk/>
            <pc:sldMk cId="3113367625" sldId="261"/>
            <ac:picMk id="5122" creationId="{66419F98-21EF-42EC-A1F1-D11AA924E4CD}"/>
          </ac:picMkLst>
        </pc:picChg>
      </pc:sldChg>
      <pc:sldChg chg="addSp modSp">
        <pc:chgData name="Lily Wayne" userId="42ba384907618d33" providerId="LiveId" clId="{734674D6-62A7-4A5C-B1DF-A398770A2CBA}" dt="2020-03-11T05:08:04.311" v="95" actId="403"/>
        <pc:sldMkLst>
          <pc:docMk/>
          <pc:sldMk cId="4270154671" sldId="263"/>
        </pc:sldMkLst>
        <pc:spChg chg="mod">
          <ac:chgData name="Lily Wayne" userId="42ba384907618d33" providerId="LiveId" clId="{734674D6-62A7-4A5C-B1DF-A398770A2CBA}" dt="2020-03-11T05:06:56.377" v="58" actId="14100"/>
          <ac:spMkLst>
            <pc:docMk/>
            <pc:sldMk cId="4270154671" sldId="263"/>
            <ac:spMk id="3" creationId="{857C14ED-0A42-4F76-94E1-ECCBD4E360AD}"/>
          </ac:spMkLst>
        </pc:spChg>
        <pc:spChg chg="add mod">
          <ac:chgData name="Lily Wayne" userId="42ba384907618d33" providerId="LiveId" clId="{734674D6-62A7-4A5C-B1DF-A398770A2CBA}" dt="2020-03-11T05:08:04.311" v="95" actId="403"/>
          <ac:spMkLst>
            <pc:docMk/>
            <pc:sldMk cId="4270154671" sldId="263"/>
            <ac:spMk id="6" creationId="{B9C569A6-7868-4BF0-B0C5-93F421FB6F56}"/>
          </ac:spMkLst>
        </pc:spChg>
        <pc:picChg chg="mod">
          <ac:chgData name="Lily Wayne" userId="42ba384907618d33" providerId="LiveId" clId="{734674D6-62A7-4A5C-B1DF-A398770A2CBA}" dt="2020-03-11T05:07:23.206" v="65" actId="170"/>
          <ac:picMkLst>
            <pc:docMk/>
            <pc:sldMk cId="4270154671" sldId="263"/>
            <ac:picMk id="5" creationId="{749A7092-4408-4416-A222-07BA8D53C938}"/>
          </ac:picMkLst>
        </pc:picChg>
        <pc:picChg chg="add mod">
          <ac:chgData name="Lily Wayne" userId="42ba384907618d33" providerId="LiveId" clId="{734674D6-62A7-4A5C-B1DF-A398770A2CBA}" dt="2020-03-11T05:07:52.151" v="92" actId="732"/>
          <ac:picMkLst>
            <pc:docMk/>
            <pc:sldMk cId="4270154671" sldId="263"/>
            <ac:picMk id="4098" creationId="{89FD0A8C-1DE1-4D18-A19E-A49CF12FB931}"/>
          </ac:picMkLst>
        </pc:picChg>
      </pc:sldChg>
      <pc:sldChg chg="addSp modSp">
        <pc:chgData name="Lily Wayne" userId="42ba384907618d33" providerId="LiveId" clId="{734674D6-62A7-4A5C-B1DF-A398770A2CBA}" dt="2020-03-11T05:10:36.216" v="105" actId="14100"/>
        <pc:sldMkLst>
          <pc:docMk/>
          <pc:sldMk cId="597940926" sldId="264"/>
        </pc:sldMkLst>
        <pc:spChg chg="mod">
          <ac:chgData name="Lily Wayne" userId="42ba384907618d33" providerId="LiveId" clId="{734674D6-62A7-4A5C-B1DF-A398770A2CBA}" dt="2020-03-11T05:10:31.056" v="104" actId="1076"/>
          <ac:spMkLst>
            <pc:docMk/>
            <pc:sldMk cId="597940926" sldId="264"/>
            <ac:spMk id="2" creationId="{3EE7666C-9238-400E-A810-314E6F27541A}"/>
          </ac:spMkLst>
        </pc:spChg>
        <pc:spChg chg="mod">
          <ac:chgData name="Lily Wayne" userId="42ba384907618d33" providerId="LiveId" clId="{734674D6-62A7-4A5C-B1DF-A398770A2CBA}" dt="2020-03-11T05:10:13.719" v="102" actId="1076"/>
          <ac:spMkLst>
            <pc:docMk/>
            <pc:sldMk cId="597940926" sldId="264"/>
            <ac:spMk id="3" creationId="{3B83605B-715A-4DCD-B86B-309DC647E200}"/>
          </ac:spMkLst>
        </pc:spChg>
        <pc:picChg chg="add mod">
          <ac:chgData name="Lily Wayne" userId="42ba384907618d33" providerId="LiveId" clId="{734674D6-62A7-4A5C-B1DF-A398770A2CBA}" dt="2020-03-11T05:10:36.216" v="105" actId="14100"/>
          <ac:picMkLst>
            <pc:docMk/>
            <pc:sldMk cId="597940926" sldId="264"/>
            <ac:picMk id="3074" creationId="{BC6CE86C-F09F-44CB-A16F-9597787F88A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chemeClr val="tx1"/>
                </a:solidFill>
              </a:rPr>
              <a:t> Calcium</a:t>
            </a:r>
            <a:r>
              <a:rPr lang="en-US" sz="2800" baseline="0">
                <a:solidFill>
                  <a:schemeClr val="tx1"/>
                </a:solidFill>
              </a:rPr>
              <a:t> Isotopes vs. Age</a:t>
            </a:r>
            <a:endParaRPr lang="en-US" sz="28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27895412824086"/>
          <c:y val="0.10958442694663167"/>
          <c:w val="0.73503429124318254"/>
          <c:h val="0.75762219266755781"/>
        </c:manualLayout>
      </c:layout>
      <c:scatterChart>
        <c:scatterStyle val="lineMarker"/>
        <c:varyColors val="0"/>
        <c:ser>
          <c:idx val="0"/>
          <c:order val="0"/>
          <c:tx>
            <c:v>Cortical 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'Table for Stats'!$C$3:$C$25</c:f>
                <c:numCache>
                  <c:formatCode>General</c:formatCode>
                  <c:ptCount val="23"/>
                  <c:pt idx="0">
                    <c:v>8.7723313240389914E-2</c:v>
                  </c:pt>
                  <c:pt idx="1">
                    <c:v>5.4010189648774271E-2</c:v>
                  </c:pt>
                  <c:pt idx="2">
                    <c:v>9.9653996341863407E-2</c:v>
                  </c:pt>
                  <c:pt idx="3">
                    <c:v>3.9364159299876945E-2</c:v>
                  </c:pt>
                  <c:pt idx="4">
                    <c:v>9.0340622742309806E-2</c:v>
                  </c:pt>
                  <c:pt idx="5">
                    <c:v>6.9476538281645281E-2</c:v>
                  </c:pt>
                  <c:pt idx="6">
                    <c:v>4.697974315422912E-2</c:v>
                  </c:pt>
                  <c:pt idx="7">
                    <c:v>1.8740232552362165E-2</c:v>
                  </c:pt>
                  <c:pt idx="8">
                    <c:v>6.3147512244749265E-2</c:v>
                  </c:pt>
                  <c:pt idx="9">
                    <c:v>8.0224959894856035E-2</c:v>
                  </c:pt>
                  <c:pt idx="10">
                    <c:v>6.3562508560492267E-2</c:v>
                  </c:pt>
                  <c:pt idx="11">
                    <c:v>8.2432766677342145E-2</c:v>
                  </c:pt>
                  <c:pt idx="12">
                    <c:v>0.14168859679331378</c:v>
                  </c:pt>
                  <c:pt idx="13">
                    <c:v>1.84684485563863E-2</c:v>
                  </c:pt>
                  <c:pt idx="14">
                    <c:v>5.8719812927426847E-2</c:v>
                  </c:pt>
                  <c:pt idx="15">
                    <c:v>3.7382291366574345E-2</c:v>
                  </c:pt>
                  <c:pt idx="16">
                    <c:v>0.10888661895424163</c:v>
                  </c:pt>
                  <c:pt idx="17">
                    <c:v>0.10291700020902626</c:v>
                  </c:pt>
                  <c:pt idx="18">
                    <c:v>0.11214902135613648</c:v>
                  </c:pt>
                  <c:pt idx="19">
                    <c:v>0.14860812224455028</c:v>
                  </c:pt>
                  <c:pt idx="20">
                    <c:v>8.6422074388413234E-2</c:v>
                  </c:pt>
                  <c:pt idx="21">
                    <c:v>0.10303913533203289</c:v>
                  </c:pt>
                  <c:pt idx="22">
                    <c:v>0.11907345892068921</c:v>
                  </c:pt>
                </c:numCache>
              </c:numRef>
            </c:plus>
            <c:minus>
              <c:numRef>
                <c:f>'Table for Stats'!$C$3:$C$25</c:f>
                <c:numCache>
                  <c:formatCode>General</c:formatCode>
                  <c:ptCount val="23"/>
                  <c:pt idx="0">
                    <c:v>8.7723313240389914E-2</c:v>
                  </c:pt>
                  <c:pt idx="1">
                    <c:v>5.4010189648774271E-2</c:v>
                  </c:pt>
                  <c:pt idx="2">
                    <c:v>9.9653996341863407E-2</c:v>
                  </c:pt>
                  <c:pt idx="3">
                    <c:v>3.9364159299876945E-2</c:v>
                  </c:pt>
                  <c:pt idx="4">
                    <c:v>9.0340622742309806E-2</c:v>
                  </c:pt>
                  <c:pt idx="5">
                    <c:v>6.9476538281645281E-2</c:v>
                  </c:pt>
                  <c:pt idx="6">
                    <c:v>4.697974315422912E-2</c:v>
                  </c:pt>
                  <c:pt idx="7">
                    <c:v>1.8740232552362165E-2</c:v>
                  </c:pt>
                  <c:pt idx="8">
                    <c:v>6.3147512244749265E-2</c:v>
                  </c:pt>
                  <c:pt idx="9">
                    <c:v>8.0224959894856035E-2</c:v>
                  </c:pt>
                  <c:pt idx="10">
                    <c:v>6.3562508560492267E-2</c:v>
                  </c:pt>
                  <c:pt idx="11">
                    <c:v>8.2432766677342145E-2</c:v>
                  </c:pt>
                  <c:pt idx="12">
                    <c:v>0.14168859679331378</c:v>
                  </c:pt>
                  <c:pt idx="13">
                    <c:v>1.84684485563863E-2</c:v>
                  </c:pt>
                  <c:pt idx="14">
                    <c:v>5.8719812927426847E-2</c:v>
                  </c:pt>
                  <c:pt idx="15">
                    <c:v>3.7382291366574345E-2</c:v>
                  </c:pt>
                  <c:pt idx="16">
                    <c:v>0.10888661895424163</c:v>
                  </c:pt>
                  <c:pt idx="17">
                    <c:v>0.10291700020902626</c:v>
                  </c:pt>
                  <c:pt idx="18">
                    <c:v>0.11214902135613648</c:v>
                  </c:pt>
                  <c:pt idx="19">
                    <c:v>0.14860812224455028</c:v>
                  </c:pt>
                  <c:pt idx="20">
                    <c:v>8.6422074388413234E-2</c:v>
                  </c:pt>
                  <c:pt idx="21">
                    <c:v>0.10303913533203289</c:v>
                  </c:pt>
                  <c:pt idx="22">
                    <c:v>0.11907345892068921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'Table for Stats'!$I$3:$I$25</c:f>
              <c:numCache>
                <c:formatCode>General</c:formatCode>
                <c:ptCount val="23"/>
                <c:pt idx="0">
                  <c:v>68</c:v>
                </c:pt>
                <c:pt idx="1">
                  <c:v>86</c:v>
                </c:pt>
                <c:pt idx="2">
                  <c:v>53</c:v>
                </c:pt>
                <c:pt idx="3">
                  <c:v>49</c:v>
                </c:pt>
                <c:pt idx="4">
                  <c:v>64</c:v>
                </c:pt>
                <c:pt idx="5" formatCode="0">
                  <c:v>63</c:v>
                </c:pt>
                <c:pt idx="6">
                  <c:v>63</c:v>
                </c:pt>
                <c:pt idx="7">
                  <c:v>55</c:v>
                </c:pt>
                <c:pt idx="8">
                  <c:v>52</c:v>
                </c:pt>
                <c:pt idx="9">
                  <c:v>55</c:v>
                </c:pt>
                <c:pt idx="10">
                  <c:v>70</c:v>
                </c:pt>
                <c:pt idx="11">
                  <c:v>78</c:v>
                </c:pt>
                <c:pt idx="12">
                  <c:v>61</c:v>
                </c:pt>
                <c:pt idx="13">
                  <c:v>47</c:v>
                </c:pt>
                <c:pt idx="14">
                  <c:v>75</c:v>
                </c:pt>
                <c:pt idx="15">
                  <c:v>65</c:v>
                </c:pt>
                <c:pt idx="16">
                  <c:v>56</c:v>
                </c:pt>
                <c:pt idx="17">
                  <c:v>62</c:v>
                </c:pt>
                <c:pt idx="18">
                  <c:v>72</c:v>
                </c:pt>
                <c:pt idx="19">
                  <c:v>56</c:v>
                </c:pt>
                <c:pt idx="20">
                  <c:v>63</c:v>
                </c:pt>
                <c:pt idx="21">
                  <c:v>49</c:v>
                </c:pt>
                <c:pt idx="22">
                  <c:v>76</c:v>
                </c:pt>
              </c:numCache>
            </c:numRef>
          </c:xVal>
          <c:yVal>
            <c:numRef>
              <c:f>'Table for Stats'!$B$3:$B$25</c:f>
              <c:numCache>
                <c:formatCode>0.00</c:formatCode>
                <c:ptCount val="23"/>
                <c:pt idx="0">
                  <c:v>-0.96162908110829315</c:v>
                </c:pt>
                <c:pt idx="1">
                  <c:v>-1.3851388684377033</c:v>
                </c:pt>
                <c:pt idx="2">
                  <c:v>-1.2259458425369631</c:v>
                </c:pt>
                <c:pt idx="3">
                  <c:v>-1.1725980865569765</c:v>
                </c:pt>
                <c:pt idx="4">
                  <c:v>-1.1278625659393966</c:v>
                </c:pt>
                <c:pt idx="5">
                  <c:v>-0.98921115162648976</c:v>
                </c:pt>
                <c:pt idx="6">
                  <c:v>-0.99152221397443652</c:v>
                </c:pt>
                <c:pt idx="7">
                  <c:v>-0.48027582989110656</c:v>
                </c:pt>
                <c:pt idx="8">
                  <c:v>-1.2887960454755734</c:v>
                </c:pt>
                <c:pt idx="9">
                  <c:v>-1.1308562496856898</c:v>
                </c:pt>
                <c:pt idx="10">
                  <c:v>-1.0041293521222332</c:v>
                </c:pt>
                <c:pt idx="11">
                  <c:v>-1.1293723961567932</c:v>
                </c:pt>
                <c:pt idx="12">
                  <c:v>-1.1469415110330432</c:v>
                </c:pt>
                <c:pt idx="13">
                  <c:v>-1.0092273218312398</c:v>
                </c:pt>
                <c:pt idx="14">
                  <c:v>-0.98829415363981321</c:v>
                </c:pt>
                <c:pt idx="15">
                  <c:v>-1.1806025923079266</c:v>
                </c:pt>
                <c:pt idx="16">
                  <c:v>-1.0770224104044765</c:v>
                </c:pt>
                <c:pt idx="17">
                  <c:v>-0.96511373147978308</c:v>
                </c:pt>
                <c:pt idx="18">
                  <c:v>-1.2929096930977033</c:v>
                </c:pt>
                <c:pt idx="19">
                  <c:v>-1.0047096811203764</c:v>
                </c:pt>
                <c:pt idx="20">
                  <c:v>-1.22080109236319</c:v>
                </c:pt>
                <c:pt idx="21">
                  <c:v>-0.91256890694752657</c:v>
                </c:pt>
                <c:pt idx="22">
                  <c:v>-1.3022119872365199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206-431E-9B0F-BF64050DA410}"/>
            </c:ext>
          </c:extLst>
        </c:ser>
        <c:ser>
          <c:idx val="1"/>
          <c:order val="1"/>
          <c:tx>
            <c:v>Trabecular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'Table for Stats'!$E$3:$E$25</c:f>
                <c:numCache>
                  <c:formatCode>General</c:formatCode>
                  <c:ptCount val="23"/>
                  <c:pt idx="0">
                    <c:v>7.8217710129187379E-2</c:v>
                  </c:pt>
                  <c:pt idx="1">
                    <c:v>0.13218017911025928</c:v>
                  </c:pt>
                  <c:pt idx="2">
                    <c:v>0.11495731445712604</c:v>
                  </c:pt>
                  <c:pt idx="3">
                    <c:v>2.252630084305892E-2</c:v>
                  </c:pt>
                  <c:pt idx="4">
                    <c:v>0.10606130720629289</c:v>
                  </c:pt>
                  <c:pt idx="5">
                    <c:v>4.8735430381050562E-2</c:v>
                  </c:pt>
                  <c:pt idx="6">
                    <c:v>5.427911123499058E-2</c:v>
                  </c:pt>
                  <c:pt idx="7">
                    <c:v>0.12562786110544383</c:v>
                  </c:pt>
                  <c:pt idx="8">
                    <c:v>6.4429185763081903E-2</c:v>
                  </c:pt>
                  <c:pt idx="9">
                    <c:v>0.12051560521872844</c:v>
                  </c:pt>
                  <c:pt idx="10">
                    <c:v>0.11609771565682928</c:v>
                  </c:pt>
                  <c:pt idx="11">
                    <c:v>6.5944891236957501E-2</c:v>
                  </c:pt>
                  <c:pt idx="12">
                    <c:v>0.10151982575774092</c:v>
                  </c:pt>
                  <c:pt idx="13">
                    <c:v>2.1545008771663519E-2</c:v>
                  </c:pt>
                  <c:pt idx="14">
                    <c:v>3.65149348319668E-2</c:v>
                  </c:pt>
                  <c:pt idx="15">
                    <c:v>3.7452521946040075E-2</c:v>
                  </c:pt>
                  <c:pt idx="16">
                    <c:v>3.6548077050422886E-2</c:v>
                  </c:pt>
                  <c:pt idx="17">
                    <c:v>1.6084946082092096E-2</c:v>
                  </c:pt>
                  <c:pt idx="18">
                    <c:v>5.081366468403526E-2</c:v>
                  </c:pt>
                  <c:pt idx="19">
                    <c:v>7.0377499348218677E-3</c:v>
                  </c:pt>
                  <c:pt idx="20">
                    <c:v>7.3950148274566571E-2</c:v>
                  </c:pt>
                  <c:pt idx="21">
                    <c:v>0.12020754898406937</c:v>
                  </c:pt>
                  <c:pt idx="22">
                    <c:v>0.10474208461563404</c:v>
                  </c:pt>
                </c:numCache>
              </c:numRef>
            </c:plus>
            <c:minus>
              <c:numRef>
                <c:f>'Table for Stats'!$E$3:$E$25</c:f>
                <c:numCache>
                  <c:formatCode>General</c:formatCode>
                  <c:ptCount val="23"/>
                  <c:pt idx="0">
                    <c:v>7.8217710129187379E-2</c:v>
                  </c:pt>
                  <c:pt idx="1">
                    <c:v>0.13218017911025928</c:v>
                  </c:pt>
                  <c:pt idx="2">
                    <c:v>0.11495731445712604</c:v>
                  </c:pt>
                  <c:pt idx="3">
                    <c:v>2.252630084305892E-2</c:v>
                  </c:pt>
                  <c:pt idx="4">
                    <c:v>0.10606130720629289</c:v>
                  </c:pt>
                  <c:pt idx="5">
                    <c:v>4.8735430381050562E-2</c:v>
                  </c:pt>
                  <c:pt idx="6">
                    <c:v>5.427911123499058E-2</c:v>
                  </c:pt>
                  <c:pt idx="7">
                    <c:v>0.12562786110544383</c:v>
                  </c:pt>
                  <c:pt idx="8">
                    <c:v>6.4429185763081903E-2</c:v>
                  </c:pt>
                  <c:pt idx="9">
                    <c:v>0.12051560521872844</c:v>
                  </c:pt>
                  <c:pt idx="10">
                    <c:v>0.11609771565682928</c:v>
                  </c:pt>
                  <c:pt idx="11">
                    <c:v>6.5944891236957501E-2</c:v>
                  </c:pt>
                  <c:pt idx="12">
                    <c:v>0.10151982575774092</c:v>
                  </c:pt>
                  <c:pt idx="13">
                    <c:v>2.1545008771663519E-2</c:v>
                  </c:pt>
                  <c:pt idx="14">
                    <c:v>3.65149348319668E-2</c:v>
                  </c:pt>
                  <c:pt idx="15">
                    <c:v>3.7452521946040075E-2</c:v>
                  </c:pt>
                  <c:pt idx="16">
                    <c:v>3.6548077050422886E-2</c:v>
                  </c:pt>
                  <c:pt idx="17">
                    <c:v>1.6084946082092096E-2</c:v>
                  </c:pt>
                  <c:pt idx="18">
                    <c:v>5.081366468403526E-2</c:v>
                  </c:pt>
                  <c:pt idx="19">
                    <c:v>7.0377499348218677E-3</c:v>
                  </c:pt>
                  <c:pt idx="20">
                    <c:v>7.3950148274566571E-2</c:v>
                  </c:pt>
                  <c:pt idx="21">
                    <c:v>0.12020754898406937</c:v>
                  </c:pt>
                  <c:pt idx="22">
                    <c:v>0.10474208461563404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Lit>
                <c:formatCode>General</c:formatCode>
                <c:ptCount val="1"/>
                <c:pt idx="0">
                  <c:v>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'Table for Stats'!$I$3:$I$25</c:f>
              <c:numCache>
                <c:formatCode>General</c:formatCode>
                <c:ptCount val="23"/>
                <c:pt idx="0">
                  <c:v>68</c:v>
                </c:pt>
                <c:pt idx="1">
                  <c:v>86</c:v>
                </c:pt>
                <c:pt idx="2">
                  <c:v>53</c:v>
                </c:pt>
                <c:pt idx="3">
                  <c:v>49</c:v>
                </c:pt>
                <c:pt idx="4">
                  <c:v>64</c:v>
                </c:pt>
                <c:pt idx="5" formatCode="0">
                  <c:v>63</c:v>
                </c:pt>
                <c:pt idx="6">
                  <c:v>63</c:v>
                </c:pt>
                <c:pt idx="7">
                  <c:v>55</c:v>
                </c:pt>
                <c:pt idx="8">
                  <c:v>52</c:v>
                </c:pt>
                <c:pt idx="9">
                  <c:v>55</c:v>
                </c:pt>
                <c:pt idx="10">
                  <c:v>70</c:v>
                </c:pt>
                <c:pt idx="11">
                  <c:v>78</c:v>
                </c:pt>
                <c:pt idx="12">
                  <c:v>61</c:v>
                </c:pt>
                <c:pt idx="13">
                  <c:v>47</c:v>
                </c:pt>
                <c:pt idx="14">
                  <c:v>75</c:v>
                </c:pt>
                <c:pt idx="15">
                  <c:v>65</c:v>
                </c:pt>
                <c:pt idx="16">
                  <c:v>56</c:v>
                </c:pt>
                <c:pt idx="17">
                  <c:v>62</c:v>
                </c:pt>
                <c:pt idx="18">
                  <c:v>72</c:v>
                </c:pt>
                <c:pt idx="19">
                  <c:v>56</c:v>
                </c:pt>
                <c:pt idx="20">
                  <c:v>63</c:v>
                </c:pt>
                <c:pt idx="21">
                  <c:v>49</c:v>
                </c:pt>
                <c:pt idx="22">
                  <c:v>76</c:v>
                </c:pt>
              </c:numCache>
            </c:numRef>
          </c:xVal>
          <c:yVal>
            <c:numRef>
              <c:f>'Table for Stats'!$D$3:$D$25</c:f>
              <c:numCache>
                <c:formatCode>0.00</c:formatCode>
                <c:ptCount val="23"/>
                <c:pt idx="0">
                  <c:v>-0.84061838830114655</c:v>
                </c:pt>
                <c:pt idx="1">
                  <c:v>-1.4475916703390164</c:v>
                </c:pt>
                <c:pt idx="2">
                  <c:v>-1.2260249894471598</c:v>
                </c:pt>
                <c:pt idx="3">
                  <c:v>-1.2504764334739533</c:v>
                </c:pt>
                <c:pt idx="4">
                  <c:v>-1.1523116642321298</c:v>
                </c:pt>
                <c:pt idx="5">
                  <c:v>-0.9539829940740433</c:v>
                </c:pt>
                <c:pt idx="6">
                  <c:v>-1.0300924534211731</c:v>
                </c:pt>
                <c:pt idx="7">
                  <c:v>-0.52578925610396121</c:v>
                </c:pt>
                <c:pt idx="8">
                  <c:v>-1.3512791850472032</c:v>
                </c:pt>
                <c:pt idx="9">
                  <c:v>-1.16922454004791</c:v>
                </c:pt>
                <c:pt idx="10">
                  <c:v>-0.9617034246466698</c:v>
                </c:pt>
                <c:pt idx="11">
                  <c:v>-1.1848867806879497</c:v>
                </c:pt>
                <c:pt idx="12">
                  <c:v>-1.1206274157330467</c:v>
                </c:pt>
                <c:pt idx="13">
                  <c:v>-1.2072534707337965</c:v>
                </c:pt>
                <c:pt idx="14">
                  <c:v>-1.3411246453524599</c:v>
                </c:pt>
                <c:pt idx="15">
                  <c:v>-1.1928857025044</c:v>
                </c:pt>
                <c:pt idx="16">
                  <c:v>-1.14146444203826</c:v>
                </c:pt>
                <c:pt idx="17">
                  <c:v>-1.0281751020546164</c:v>
                </c:pt>
                <c:pt idx="18">
                  <c:v>-1.2134890143438066</c:v>
                </c:pt>
                <c:pt idx="19">
                  <c:v>-1.0202375173332998</c:v>
                </c:pt>
                <c:pt idx="20">
                  <c:v>-1.1763564701326399</c:v>
                </c:pt>
                <c:pt idx="21">
                  <c:v>-0.92565933076049323</c:v>
                </c:pt>
                <c:pt idx="22">
                  <c:v>-1.2889455647152914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206-431E-9B0F-BF64050DA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8039096"/>
        <c:axId val="608040080"/>
      </c:scatterChart>
      <c:valAx>
        <c:axId val="608039096"/>
        <c:scaling>
          <c:orientation val="minMax"/>
          <c:max val="90"/>
          <c:min val="4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Age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040080"/>
        <c:crossesAt val="-1.8"/>
        <c:crossBetween val="midCat"/>
        <c:majorUnit val="5"/>
      </c:valAx>
      <c:valAx>
        <c:axId val="6080400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2000" dirty="0">
                    <a:solidFill>
                      <a:schemeClr val="tx1"/>
                    </a:solidFill>
                  </a:rPr>
                  <a:t>δ</a:t>
                </a:r>
                <a:r>
                  <a:rPr lang="en-US" sz="2000" baseline="30000" dirty="0">
                    <a:solidFill>
                      <a:schemeClr val="tx1"/>
                    </a:solidFill>
                  </a:rPr>
                  <a:t>44/42</a:t>
                </a:r>
                <a:r>
                  <a:rPr lang="en-US" sz="2000" dirty="0">
                    <a:solidFill>
                      <a:schemeClr val="tx1"/>
                    </a:solidFill>
                  </a:rPr>
                  <a:t>Ca</a:t>
                </a:r>
                <a:r>
                  <a:rPr lang="en-US" sz="2000" baseline="-25000" dirty="0">
                    <a:solidFill>
                      <a:schemeClr val="tx1"/>
                    </a:solidFill>
                  </a:rPr>
                  <a:t>SRM915a</a:t>
                </a:r>
              </a:p>
            </c:rich>
          </c:tx>
          <c:layout>
            <c:manualLayout>
              <c:xMode val="edge"/>
              <c:yMode val="edge"/>
              <c:x val="2.6169389739538942E-2"/>
              <c:y val="0.31820989767583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039096"/>
        <c:crosses val="autoZero"/>
        <c:crossBetween val="midCat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6370-9CD4-4A84-B18A-6968A9D0D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AC3CA-885B-4322-9220-C04D9D00F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51417-EB56-4F75-B43F-EA40E286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35E-5D3F-41D9-B43B-F7730E6B489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3FF5C-4D63-44FA-88C8-DF50DDB6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7B3B0-DC8E-4D84-8A23-CC2470D9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12FA-404F-4752-B9D0-0BA2B8C8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F930-631D-4A9F-86E9-9C863796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D0341-FEEB-4141-911F-EB679FBDD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A604-05CF-4FAB-A55A-AD0C29A7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35E-5D3F-41D9-B43B-F7730E6B489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1CB0C-D94A-4E3F-B459-66914A95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F15F-C8BF-46F5-857D-71C58C45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12FA-404F-4752-B9D0-0BA2B8C8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5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33492-8F80-4F0B-90F3-D3BE83DD8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F6DF1-4E52-446B-84A5-D07C90B6C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5D029-77D3-4427-97D6-CD3E7EAE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35E-5D3F-41D9-B43B-F7730E6B489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5B438-DD0F-45EA-A6E9-B2D92D1A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C2BDB-4D8D-4918-A7EA-F774FA60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12FA-404F-4752-B9D0-0BA2B8C8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5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9E61-E2AC-4C23-9855-4069A485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8BD2-9667-4AC8-B4F0-EAEFBF259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0748A-7093-4A1A-9F2B-1B5D1A19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35E-5D3F-41D9-B43B-F7730E6B489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A8A98-2E86-4A0E-A4F0-315865AD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8E5AD-A1A1-47BA-A571-520C3F53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12FA-404F-4752-B9D0-0BA2B8C8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8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C512-A074-42A9-912A-DC11A6F4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DC8C1-5C06-4716-BF05-C6650330B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06E1F-FA22-450D-8D2A-8F3453F1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35E-5D3F-41D9-B43B-F7730E6B489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4C6B-889C-4EA4-8069-1B02C38D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D712A-C8F8-4F3C-BA74-72B7AADB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12FA-404F-4752-B9D0-0BA2B8C8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5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B611-68AE-4F6E-BC9B-738216F4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AA40C-DB7C-4827-B0AC-E41DAE8E4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06C5-E77E-4525-9291-CF24F5D86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F8CB9-0DCD-47C2-A46D-BB4D85BC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35E-5D3F-41D9-B43B-F7730E6B489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1E82D-8918-4CE1-B346-2E02E69C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63DD-20A1-4582-ACA8-FE80DC17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12FA-404F-4752-B9D0-0BA2B8C8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4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3F6B-70D0-4E9F-A3DB-306597C7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BC1D6-2366-41AA-9A13-A4CE9344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0A63E-A0AA-45DB-A674-69B73752C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C2F4A-6FBC-4E63-9947-2AE7EC413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A9B2C5-3414-4487-AD39-C06C54163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0C427-0243-47E3-9B3A-169AE38F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35E-5D3F-41D9-B43B-F7730E6B489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8E7C7B-C7E8-4B00-93AB-3C21F500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C3C26C-2ABF-497B-AFAA-571F485A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12FA-404F-4752-B9D0-0BA2B8C8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AB43-840C-43C2-939A-AE6439BB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D81BF-6CBC-4865-96D0-F2A1D1E7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35E-5D3F-41D9-B43B-F7730E6B489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CD27D-C27A-48F1-AE58-C4D92FAE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2D4E6-2224-4D94-9940-7AC7F54D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12FA-404F-4752-B9D0-0BA2B8C8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9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3A853-994D-47EA-A83C-D2B679FA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35E-5D3F-41D9-B43B-F7730E6B489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BF60A1-EE07-4BA3-8D12-5D40DC18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9830C-30D9-484C-88BE-F259EC57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12FA-404F-4752-B9D0-0BA2B8C8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2226-A96E-4514-B1B7-C4315DB5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6AA2A-61CF-43E3-9393-4BC155E7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2DDE-21CD-4255-A987-CCAC6674C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07B30-7B3F-4917-9FFE-A6FB2A72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35E-5D3F-41D9-B43B-F7730E6B489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39D59-2327-4B38-98B8-FCE598A9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0128F-635F-4F74-8C01-B9D5D54A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12FA-404F-4752-B9D0-0BA2B8C8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0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008D7-1753-4831-BC8C-9DB023DD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10F0F6-8E8C-4FB8-A2EE-2FDB4521A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2A56A-5344-4FE3-B838-5C1DA6706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DFAC9-9730-4F0E-BA46-F592001A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335E-5D3F-41D9-B43B-F7730E6B489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30BFA-585C-4FA1-BDC7-32925771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3DD17-B075-4E38-B043-15B28134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12FA-404F-4752-B9D0-0BA2B8C8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B0E46-24E2-41BE-B282-19D75781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21031-F1F7-457C-A9F2-49FFF6307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75F06-CF0B-4975-A387-3B1FF3144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1335E-5D3F-41D9-B43B-F7730E6B489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5369A-2383-448D-B821-6FEB0778E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699B1-0C47-4191-B681-8E65A73D0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12FA-404F-4752-B9D0-0BA2B8C8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E1BA-88C3-4A0C-B989-933D7682E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Calcium Isotope Fractionation to Measure Bone Density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B3BBF-4258-4B35-965B-CC472741BE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Lily Wayne</a:t>
            </a:r>
          </a:p>
          <a:p>
            <a:r>
              <a:rPr lang="en-US" dirty="0"/>
              <a:t>Mentors: Dr. Wang Zheng PhD., Dr. Steve </a:t>
            </a:r>
            <a:r>
              <a:rPr lang="en-US" dirty="0" err="1"/>
              <a:t>Romaniello</a:t>
            </a:r>
            <a:r>
              <a:rPr lang="en-US" dirty="0"/>
              <a:t> PhD., Dr. Ariel Anbar PhD.</a:t>
            </a:r>
          </a:p>
          <a:p>
            <a:r>
              <a:rPr lang="en-US" dirty="0"/>
              <a:t>Arizona State University</a:t>
            </a:r>
          </a:p>
          <a:p>
            <a:r>
              <a:rPr lang="en-US" dirty="0"/>
              <a:t>April 18, 2020</a:t>
            </a:r>
          </a:p>
        </p:txBody>
      </p:sp>
      <p:pic>
        <p:nvPicPr>
          <p:cNvPr id="1026" name="Picture 2" descr="Image result for asu logo">
            <a:extLst>
              <a:ext uri="{FF2B5EF4-FFF2-40B4-BE49-F238E27FC236}">
                <a16:creationId xmlns:a16="http://schemas.microsoft.com/office/drawing/2014/main" id="{14AE8FBA-1EE6-4AF8-A213-2A25390ED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7" y="5682404"/>
            <a:ext cx="2220686" cy="9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asa space grant arizona">
            <a:extLst>
              <a:ext uri="{FF2B5EF4-FFF2-40B4-BE49-F238E27FC236}">
                <a16:creationId xmlns:a16="http://schemas.microsoft.com/office/drawing/2014/main" id="{602F53F0-3F94-4728-82B9-9AE7DF9B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63" y="5138706"/>
            <a:ext cx="2013379" cy="16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8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B0A6-18D6-4EE4-921F-1B877FB2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627" y="108685"/>
            <a:ext cx="10515600" cy="1325563"/>
          </a:xfrm>
        </p:spPr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EE432-1AF7-4EB0-84E2-3C979293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1038"/>
            <a:ext cx="5532097" cy="4351338"/>
          </a:xfrm>
        </p:spPr>
        <p:txBody>
          <a:bodyPr/>
          <a:lstStyle/>
          <a:p>
            <a:r>
              <a:rPr lang="en-US" dirty="0"/>
              <a:t>Bone remodeling</a:t>
            </a:r>
          </a:p>
          <a:p>
            <a:pPr lvl="1"/>
            <a:r>
              <a:rPr lang="en-US" dirty="0"/>
              <a:t>Bone formation vs. bone resorption</a:t>
            </a:r>
          </a:p>
          <a:p>
            <a:pPr lvl="1"/>
            <a:r>
              <a:rPr lang="en-US" dirty="0"/>
              <a:t>Mineral balance: rate of bone formation = rate of bone resorption</a:t>
            </a:r>
          </a:p>
          <a:p>
            <a:r>
              <a:rPr lang="en-US" dirty="0"/>
              <a:t>Imbalance leads to osteoporosis</a:t>
            </a:r>
          </a:p>
          <a:p>
            <a:r>
              <a:rPr lang="en-US" dirty="0"/>
              <a:t>Current method used to measure bone mineral density: DEXA</a:t>
            </a:r>
          </a:p>
          <a:p>
            <a:pPr lvl="1"/>
            <a:r>
              <a:rPr lang="en-US" dirty="0"/>
              <a:t>Limitation: Low sensitivity</a:t>
            </a:r>
          </a:p>
          <a:p>
            <a:r>
              <a:rPr lang="en-US" dirty="0"/>
              <a:t>Alternative method? Calcium isotope fractionation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 descr="Image result for asu logo">
            <a:extLst>
              <a:ext uri="{FF2B5EF4-FFF2-40B4-BE49-F238E27FC236}">
                <a16:creationId xmlns:a16="http://schemas.microsoft.com/office/drawing/2014/main" id="{FB399C1E-0EE2-4263-BF78-9AF4420E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7" y="5682404"/>
            <a:ext cx="2220686" cy="9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nasa space grant arizona">
            <a:extLst>
              <a:ext uri="{FF2B5EF4-FFF2-40B4-BE49-F238E27FC236}">
                <a16:creationId xmlns:a16="http://schemas.microsoft.com/office/drawing/2014/main" id="{07EC712B-8F0B-462F-815B-E2540290D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63" y="5138706"/>
            <a:ext cx="2013379" cy="16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bone remodeling">
            <a:extLst>
              <a:ext uri="{FF2B5EF4-FFF2-40B4-BE49-F238E27FC236}">
                <a16:creationId xmlns:a16="http://schemas.microsoft.com/office/drawing/2014/main" id="{7F8F95F4-71BB-45B1-AE95-0B16462E7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00" y="1434248"/>
            <a:ext cx="5472672" cy="36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8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B0A6-18D6-4EE4-921F-1B877FB2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638"/>
            <a:ext cx="10515600" cy="1325563"/>
          </a:xfrm>
        </p:spPr>
        <p:txBody>
          <a:bodyPr/>
          <a:lstStyle/>
          <a:p>
            <a:r>
              <a:rPr lang="en-US" dirty="0"/>
              <a:t>What is Calcium Isotopic Fractionation?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EE432-1AF7-4EB0-84E2-3C979293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572"/>
            <a:ext cx="6538784" cy="4351338"/>
          </a:xfrm>
        </p:spPr>
        <p:txBody>
          <a:bodyPr/>
          <a:lstStyle/>
          <a:p>
            <a:r>
              <a:rPr lang="en-US" dirty="0"/>
              <a:t>Change in ratio of Ca isotopes due to differences of reaction rates of each isotope</a:t>
            </a:r>
          </a:p>
          <a:p>
            <a:r>
              <a:rPr lang="en-US" dirty="0"/>
              <a:t>Lighter isotopes more reactive</a:t>
            </a:r>
          </a:p>
          <a:p>
            <a:r>
              <a:rPr lang="en-US" dirty="0"/>
              <a:t>Bone formation: light Ca isotopes deposited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heavier serum Ca isotopic ratio</a:t>
            </a:r>
          </a:p>
          <a:p>
            <a:r>
              <a:rPr lang="en-US" dirty="0"/>
              <a:t>Bone resorption: light Ca isotopes released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shift to lighter serum Ca isotopic ratio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 descr="Image result for asu logo">
            <a:extLst>
              <a:ext uri="{FF2B5EF4-FFF2-40B4-BE49-F238E27FC236}">
                <a16:creationId xmlns:a16="http://schemas.microsoft.com/office/drawing/2014/main" id="{FB399C1E-0EE2-4263-BF78-9AF4420E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7" y="5682404"/>
            <a:ext cx="2220686" cy="9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nasa space grant arizona">
            <a:extLst>
              <a:ext uri="{FF2B5EF4-FFF2-40B4-BE49-F238E27FC236}">
                <a16:creationId xmlns:a16="http://schemas.microsoft.com/office/drawing/2014/main" id="{07EC712B-8F0B-462F-815B-E2540290D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63" y="5138706"/>
            <a:ext cx="2013379" cy="16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calcium isotope fractionation">
            <a:extLst>
              <a:ext uri="{FF2B5EF4-FFF2-40B4-BE49-F238E27FC236}">
                <a16:creationId xmlns:a16="http://schemas.microsoft.com/office/drawing/2014/main" id="{0C088538-137A-41D3-B267-51783DE7F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37" y="1877082"/>
            <a:ext cx="4820711" cy="326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1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8227-6E5C-4D1C-A5EB-83CAB6F7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Objective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5B8D-B288-4F59-AEBB-7EF793A3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3303" cy="4351338"/>
          </a:xfrm>
        </p:spPr>
        <p:txBody>
          <a:bodyPr/>
          <a:lstStyle/>
          <a:p>
            <a:r>
              <a:rPr lang="en-US" dirty="0"/>
              <a:t>To quantify the offset of Ca isotope composition between bone and serum</a:t>
            </a:r>
          </a:p>
          <a:p>
            <a:r>
              <a:rPr lang="en-US" dirty="0"/>
              <a:t>Clinical application: Non-invasive instrument used to measure bone mineral density</a:t>
            </a:r>
          </a:p>
          <a:p>
            <a:pPr lvl="1"/>
            <a:r>
              <a:rPr lang="en-US" dirty="0"/>
              <a:t>Advantage: </a:t>
            </a:r>
          </a:p>
          <a:p>
            <a:pPr lvl="2"/>
            <a:r>
              <a:rPr lang="en-US" dirty="0"/>
              <a:t>high sensitivity</a:t>
            </a:r>
          </a:p>
          <a:p>
            <a:pPr lvl="2"/>
            <a:r>
              <a:rPr lang="en-US" dirty="0"/>
              <a:t>can detect small changes in bone density </a:t>
            </a:r>
          </a:p>
          <a:p>
            <a:pPr lvl="2"/>
            <a:r>
              <a:rPr lang="en-US" dirty="0"/>
              <a:t>early diagnostic/prevention tool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asu logo">
            <a:extLst>
              <a:ext uri="{FF2B5EF4-FFF2-40B4-BE49-F238E27FC236}">
                <a16:creationId xmlns:a16="http://schemas.microsoft.com/office/drawing/2014/main" id="{1F5A200F-87FF-49B6-B9DC-1F81EBDD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7" y="5682404"/>
            <a:ext cx="2220686" cy="9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nasa space grant arizona">
            <a:extLst>
              <a:ext uri="{FF2B5EF4-FFF2-40B4-BE49-F238E27FC236}">
                <a16:creationId xmlns:a16="http://schemas.microsoft.com/office/drawing/2014/main" id="{13A17422-BDD0-4D97-BD4D-AC6A0319A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63" y="5138706"/>
            <a:ext cx="2013379" cy="16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hip bone">
            <a:extLst>
              <a:ext uri="{FF2B5EF4-FFF2-40B4-BE49-F238E27FC236}">
                <a16:creationId xmlns:a16="http://schemas.microsoft.com/office/drawing/2014/main" id="{97E55F7F-EF79-4FD2-A2ED-F70A5F615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-136" r="13080"/>
          <a:stretch/>
        </p:blipFill>
        <p:spPr bwMode="auto">
          <a:xfrm>
            <a:off x="6327921" y="990835"/>
            <a:ext cx="2774890" cy="36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erum blood">
            <a:extLst>
              <a:ext uri="{FF2B5EF4-FFF2-40B4-BE49-F238E27FC236}">
                <a16:creationId xmlns:a16="http://schemas.microsoft.com/office/drawing/2014/main" id="{704CD801-C9D1-4A0D-BA72-8FFD15DA6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"/>
          <a:stretch/>
        </p:blipFill>
        <p:spPr bwMode="auto">
          <a:xfrm>
            <a:off x="9201003" y="624531"/>
            <a:ext cx="2838450" cy="443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65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CD51-822F-4B0A-8207-794E432D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66607C-15DA-4051-B77D-2A93765D2B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Obtained paired serum and hip bone samples from 25 subjects</a:t>
                </a:r>
              </a:p>
              <a:p>
                <a:r>
                  <a:rPr lang="en-US" dirty="0"/>
                  <a:t>Digestion using HNO</a:t>
                </a:r>
                <a:r>
                  <a:rPr lang="en-US" baseline="-25000" dirty="0"/>
                  <a:t>3</a:t>
                </a:r>
                <a:r>
                  <a:rPr lang="en-US" dirty="0"/>
                  <a:t>, HCl, H</a:t>
                </a:r>
                <a:r>
                  <a:rPr lang="en-US" baseline="-25000" dirty="0"/>
                  <a:t>2</a:t>
                </a:r>
                <a:r>
                  <a:rPr lang="en-US" dirty="0"/>
                  <a:t>O</a:t>
                </a:r>
                <a:r>
                  <a:rPr lang="en-US" baseline="-25000" dirty="0"/>
                  <a:t>2</a:t>
                </a:r>
              </a:p>
              <a:p>
                <a:r>
                  <a:rPr lang="en-US" dirty="0"/>
                  <a:t>Isolate Ca from samples using automated ion exchange chromatography </a:t>
                </a:r>
              </a:p>
              <a:p>
                <a:r>
                  <a:rPr lang="en-US" dirty="0"/>
                  <a:t>Measured Ca isotope concentrations on mass spectrometer</a:t>
                </a:r>
              </a:p>
              <a:p>
                <a:r>
                  <a:rPr lang="en-US" dirty="0"/>
                  <a:t>Presented the results as δ</a:t>
                </a:r>
                <a:r>
                  <a:rPr lang="en-US" baseline="30000" dirty="0"/>
                  <a:t>44/42</a:t>
                </a:r>
                <a:r>
                  <a:rPr lang="en-US" dirty="0"/>
                  <a:t>Ca, the difference between  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/>
                        </m:ctrlPr>
                      </m:sPrePr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</a:rPr>
                          <m:t>0</m:t>
                        </m:r>
                      </m:sub>
                      <m:sup>
                        <m:r>
                          <a:rPr lang="en-US" i="1"/>
                          <m:t>44/42</m:t>
                        </m:r>
                      </m:sup>
                      <m:e>
                        <m:r>
                          <a:rPr lang="en-US" i="1"/>
                          <m:t>𝐶𝑎</m:t>
                        </m:r>
                      </m:e>
                    </m:sPre>
                  </m:oMath>
                </a14:m>
                <a:r>
                  <a:rPr lang="en-US" dirty="0"/>
                  <a:t> of a sample to that of the standard SRM915a.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66607C-15DA-4051-B77D-2A93765D2B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asu logo">
            <a:extLst>
              <a:ext uri="{FF2B5EF4-FFF2-40B4-BE49-F238E27FC236}">
                <a16:creationId xmlns:a16="http://schemas.microsoft.com/office/drawing/2014/main" id="{14AA8E9A-59DA-41EC-8966-A9D01629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6" y="5671519"/>
            <a:ext cx="2220686" cy="9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nasa space grant arizona">
            <a:extLst>
              <a:ext uri="{FF2B5EF4-FFF2-40B4-BE49-F238E27FC236}">
                <a16:creationId xmlns:a16="http://schemas.microsoft.com/office/drawing/2014/main" id="{1B765F61-F942-4955-B0D4-3DBB6D4A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63" y="5138706"/>
            <a:ext cx="2013379" cy="16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6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5FC179-7F1A-4EF9-AE85-5EA9DF4D7C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237501"/>
              </p:ext>
            </p:extLst>
          </p:nvPr>
        </p:nvGraphicFramePr>
        <p:xfrm>
          <a:off x="1034143" y="348343"/>
          <a:ext cx="9862457" cy="566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FE5E2B6-4BE9-4615-A048-8F919303630D}"/>
              </a:ext>
            </a:extLst>
          </p:cNvPr>
          <p:cNvSpPr/>
          <p:nvPr/>
        </p:nvSpPr>
        <p:spPr>
          <a:xfrm>
            <a:off x="1295400" y="6065299"/>
            <a:ext cx="9818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1. </a:t>
            </a:r>
            <a:r>
              <a:rPr lang="el-GR" dirty="0"/>
              <a:t>δ</a:t>
            </a:r>
            <a:r>
              <a:rPr lang="en-US" baseline="30000" dirty="0"/>
              <a:t>44/42</a:t>
            </a:r>
            <a:r>
              <a:rPr lang="en-US" dirty="0"/>
              <a:t>Ca as a function of age. Calcium isotopes of cortical and trabecular bone were plotted for each of the 25 subjects. 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10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5FE1-5D0F-41C1-A05B-34F1D9B5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Results/Interpretations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C14ED-0A42-4F76-94E1-ECCBD4E36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1057" cy="4351338"/>
          </a:xfrm>
        </p:spPr>
        <p:txBody>
          <a:bodyPr/>
          <a:lstStyle/>
          <a:p>
            <a:r>
              <a:rPr lang="en-US" dirty="0"/>
              <a:t>All δ</a:t>
            </a:r>
            <a:r>
              <a:rPr lang="en-US" baseline="30000" dirty="0"/>
              <a:t>44/42</a:t>
            </a:r>
            <a:r>
              <a:rPr lang="en-US" dirty="0"/>
              <a:t>Ca values are negative</a:t>
            </a:r>
          </a:p>
          <a:p>
            <a:pPr lvl="1"/>
            <a:r>
              <a:rPr lang="en-US" dirty="0"/>
              <a:t>Loss of Ca </a:t>
            </a:r>
            <a:r>
              <a:rPr lang="en-US" dirty="0">
                <a:sym typeface="Wingdings" panose="05000000000000000000" pitchFamily="2" charset="2"/>
              </a:rPr>
              <a:t> low bone density</a:t>
            </a:r>
            <a:endParaRPr lang="en-US" dirty="0"/>
          </a:p>
          <a:p>
            <a:r>
              <a:rPr lang="en-US" dirty="0"/>
              <a:t>δ</a:t>
            </a:r>
            <a:r>
              <a:rPr lang="en-US" baseline="30000" dirty="0"/>
              <a:t>44/42</a:t>
            </a:r>
            <a:r>
              <a:rPr lang="en-US" dirty="0"/>
              <a:t>Ca  is relatively stable with age.</a:t>
            </a:r>
          </a:p>
          <a:p>
            <a:pPr lvl="1"/>
            <a:r>
              <a:rPr lang="en-US" dirty="0"/>
              <a:t>Ca isotopic shift similar among older and younger individuals experiencing bone loss</a:t>
            </a:r>
          </a:p>
          <a:p>
            <a:r>
              <a:rPr lang="en-US" dirty="0"/>
              <a:t>δ</a:t>
            </a:r>
            <a:r>
              <a:rPr lang="en-US" baseline="30000" dirty="0"/>
              <a:t>44/42</a:t>
            </a:r>
            <a:r>
              <a:rPr lang="en-US" dirty="0"/>
              <a:t>Ca for cortical and trabecular bone of an individual are similar</a:t>
            </a:r>
          </a:p>
          <a:p>
            <a:pPr lvl="1"/>
            <a:r>
              <a:rPr lang="en-US" dirty="0"/>
              <a:t>Both outer and inner bone affected to same degree during resorption </a:t>
            </a:r>
          </a:p>
        </p:txBody>
      </p:sp>
      <p:pic>
        <p:nvPicPr>
          <p:cNvPr id="4" name="Picture 2" descr="Image result for asu logo">
            <a:extLst>
              <a:ext uri="{FF2B5EF4-FFF2-40B4-BE49-F238E27FC236}">
                <a16:creationId xmlns:a16="http://schemas.microsoft.com/office/drawing/2014/main" id="{401CB007-08E1-494C-9C86-1E09FD9A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6" y="5671519"/>
            <a:ext cx="2220686" cy="9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cortical vs trabecular bone">
            <a:extLst>
              <a:ext uri="{FF2B5EF4-FFF2-40B4-BE49-F238E27FC236}">
                <a16:creationId xmlns:a16="http://schemas.microsoft.com/office/drawing/2014/main" id="{89FD0A8C-1DE1-4D18-A19E-A49CF12FB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/>
          <a:stretch/>
        </p:blipFill>
        <p:spPr bwMode="auto">
          <a:xfrm>
            <a:off x="7788581" y="974270"/>
            <a:ext cx="3117154" cy="44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nasa space grant arizona">
            <a:extLst>
              <a:ext uri="{FF2B5EF4-FFF2-40B4-BE49-F238E27FC236}">
                <a16:creationId xmlns:a16="http://schemas.microsoft.com/office/drawing/2014/main" id="{749A7092-4408-4416-A222-07BA8D53C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63" y="5138706"/>
            <a:ext cx="2013379" cy="16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C569A6-7868-4BF0-B0C5-93F421FB6F56}"/>
              </a:ext>
            </a:extLst>
          </p:cNvPr>
          <p:cNvSpPr txBox="1"/>
          <p:nvPr/>
        </p:nvSpPr>
        <p:spPr>
          <a:xfrm>
            <a:off x="9280071" y="604938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trabecular bone</a:t>
            </a:r>
          </a:p>
        </p:txBody>
      </p:sp>
    </p:spTree>
    <p:extLst>
      <p:ext uri="{BB962C8B-B14F-4D97-AF65-F5344CB8AC3E}">
        <p14:creationId xmlns:p14="http://schemas.microsoft.com/office/powerpoint/2010/main" val="427015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666C-9238-400E-A810-314E6F27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193364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3605B-715A-4DCD-B86B-309DC647E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953"/>
            <a:ext cx="6623957" cy="4351338"/>
          </a:xfrm>
        </p:spPr>
        <p:txBody>
          <a:bodyPr/>
          <a:lstStyle/>
          <a:p>
            <a:r>
              <a:rPr lang="en-US" dirty="0"/>
              <a:t>During bone formation and resorption, Ca isotopic shifts occur</a:t>
            </a:r>
          </a:p>
          <a:p>
            <a:r>
              <a:rPr lang="en-US" dirty="0"/>
              <a:t>Shift in Ca isotopic ratio can be quantify to measure degree of bone loss</a:t>
            </a:r>
          </a:p>
          <a:p>
            <a:r>
              <a:rPr lang="en-US" dirty="0"/>
              <a:t>Clinical applications as diagnostic tool of metabolic bone diseases</a:t>
            </a:r>
          </a:p>
          <a:p>
            <a:r>
              <a:rPr lang="en-US" dirty="0"/>
              <a:t>Next step:	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measure δ</a:t>
            </a:r>
            <a:r>
              <a:rPr lang="en-US" baseline="30000" dirty="0"/>
              <a:t>44/42</a:t>
            </a:r>
            <a:r>
              <a:rPr lang="en-US" dirty="0"/>
              <a:t>Ca of serum samples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Calculate the offset of δ</a:t>
            </a:r>
            <a:r>
              <a:rPr lang="en-US" baseline="30000" dirty="0"/>
              <a:t>44/42</a:t>
            </a:r>
            <a:r>
              <a:rPr lang="en-US" dirty="0"/>
              <a:t>Ca between serum and bone.</a:t>
            </a:r>
          </a:p>
        </p:txBody>
      </p:sp>
      <p:pic>
        <p:nvPicPr>
          <p:cNvPr id="4" name="Picture 2" descr="Image result for asu logo">
            <a:extLst>
              <a:ext uri="{FF2B5EF4-FFF2-40B4-BE49-F238E27FC236}">
                <a16:creationId xmlns:a16="http://schemas.microsoft.com/office/drawing/2014/main" id="{8E79F68D-CC8B-489B-9D31-3974A8103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6" y="5671519"/>
            <a:ext cx="2220686" cy="9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nasa space grant arizona">
            <a:extLst>
              <a:ext uri="{FF2B5EF4-FFF2-40B4-BE49-F238E27FC236}">
                <a16:creationId xmlns:a16="http://schemas.microsoft.com/office/drawing/2014/main" id="{5182B40D-189A-42EA-9144-6B98A709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63" y="5138706"/>
            <a:ext cx="2013379" cy="16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bone loss hip bone">
            <a:extLst>
              <a:ext uri="{FF2B5EF4-FFF2-40B4-BE49-F238E27FC236}">
                <a16:creationId xmlns:a16="http://schemas.microsoft.com/office/drawing/2014/main" id="{BC6CE86C-F09F-44CB-A16F-9597787F8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20" y="1981653"/>
            <a:ext cx="4689347" cy="25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4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666C-9238-400E-A810-314E6F27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3605B-715A-4DCD-B86B-309DC647E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Steve </a:t>
            </a:r>
            <a:r>
              <a:rPr lang="en-US" dirty="0" err="1"/>
              <a:t>Romaniello</a:t>
            </a:r>
            <a:r>
              <a:rPr lang="en-US" dirty="0"/>
              <a:t>, Associate Professor at University of Tennessee Knoxville </a:t>
            </a:r>
          </a:p>
          <a:p>
            <a:pPr>
              <a:buClr>
                <a:schemeClr val="tx1"/>
              </a:buClr>
            </a:pPr>
            <a:r>
              <a:rPr lang="en-US" dirty="0"/>
              <a:t>Wang Zheng, Professor at Tianjin </a:t>
            </a:r>
            <a:r>
              <a:rPr lang="en-US" dirty="0" err="1"/>
              <a:t>Univeristy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Gwyneth Gordon, Assistant Research Professor at ASU</a:t>
            </a:r>
          </a:p>
          <a:p>
            <a:pPr>
              <a:buClr>
                <a:schemeClr val="tx1"/>
              </a:buClr>
            </a:pPr>
            <a:r>
              <a:rPr lang="en-US" dirty="0"/>
              <a:t>Ariel Anbar, President’s Professor at ASU</a:t>
            </a:r>
          </a:p>
          <a:p>
            <a:pPr>
              <a:buClr>
                <a:schemeClr val="tx1"/>
              </a:buClr>
            </a:pPr>
            <a:r>
              <a:rPr lang="en-US" dirty="0"/>
              <a:t>ASU/NASA Space Grant </a:t>
            </a:r>
          </a:p>
          <a:p>
            <a:endParaRPr lang="en-US" dirty="0"/>
          </a:p>
        </p:txBody>
      </p:sp>
      <p:pic>
        <p:nvPicPr>
          <p:cNvPr id="4" name="Picture 2" descr="Image result for asu logo">
            <a:extLst>
              <a:ext uri="{FF2B5EF4-FFF2-40B4-BE49-F238E27FC236}">
                <a16:creationId xmlns:a16="http://schemas.microsoft.com/office/drawing/2014/main" id="{8E79F68D-CC8B-489B-9D31-3974A8103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6" y="5671519"/>
            <a:ext cx="2220686" cy="9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nasa space grant arizona">
            <a:extLst>
              <a:ext uri="{FF2B5EF4-FFF2-40B4-BE49-F238E27FC236}">
                <a16:creationId xmlns:a16="http://schemas.microsoft.com/office/drawing/2014/main" id="{5182B40D-189A-42EA-9144-6B98A709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63" y="5138706"/>
            <a:ext cx="2013379" cy="16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8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422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Using Calcium Isotope Fractionation to Measure Bone Density</vt:lpstr>
      <vt:lpstr>Background Information</vt:lpstr>
      <vt:lpstr>What is Calcium Isotopic Fractionation?</vt:lpstr>
      <vt:lpstr>Research Objective </vt:lpstr>
      <vt:lpstr>Research Outline</vt:lpstr>
      <vt:lpstr>PowerPoint Presentation</vt:lpstr>
      <vt:lpstr>Results/Interpretations</vt:lpstr>
      <vt:lpstr>Conclusions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Calcium Isotope Fractionation to Measure Bone Density</dc:title>
  <dc:creator>Lily Wayne</dc:creator>
  <cp:lastModifiedBy>Lily Wayne</cp:lastModifiedBy>
  <cp:revision>9</cp:revision>
  <dcterms:created xsi:type="dcterms:W3CDTF">2020-03-11T00:08:43Z</dcterms:created>
  <dcterms:modified xsi:type="dcterms:W3CDTF">2020-03-11T05:10:45Z</dcterms:modified>
</cp:coreProperties>
</file>